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etrona"/>
      <p:regular r:id="rId15"/>
    </p:embeddedFont>
    <p:embeddedFont>
      <p:font typeface="Petrona"/>
      <p:regular r:id="rId16"/>
    </p:embeddedFont>
    <p:embeddedFont>
      <p:font typeface="Petrona"/>
      <p:regular r:id="rId17"/>
    </p:embeddedFont>
    <p:embeddedFont>
      <p:font typeface="Petrona"/>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32178"/>
            <a:ext cx="7556421" cy="2232779"/>
          </a:xfrm>
          <a:prstGeom prst="rect">
            <a:avLst/>
          </a:prstGeom>
          <a:noFill/>
          <a:ln/>
        </p:spPr>
        <p:txBody>
          <a:bodyPr wrap="squar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LinkedIn Engage: Generate Smart Comments on LinkedIn</a:t>
            </a:r>
            <a:endParaRPr lang="en-US" sz="4650" dirty="0"/>
          </a:p>
        </p:txBody>
      </p:sp>
      <p:sp>
        <p:nvSpPr>
          <p:cNvPr id="4" name="Text 1"/>
          <p:cNvSpPr/>
          <p:nvPr/>
        </p:nvSpPr>
        <p:spPr>
          <a:xfrm>
            <a:off x="793790" y="3805118"/>
            <a:ext cx="7556421" cy="2540318"/>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LinkedIn Engage is a Chrome extension designed to elevate your LinkedIn engagement. It helps professionals like you generate thoughtful, context-aware comments quickly and easily. While the extension is primarily focused on healthcare content, it intelligently adapts to various professional topics including business, technology, and general professional development. Increase your visibility and build meaningful connections on LinkedIn using our extension.</a:t>
            </a:r>
            <a:endParaRPr lang="en-US" sz="1750" dirty="0"/>
          </a:p>
        </p:txBody>
      </p:sp>
      <p:sp>
        <p:nvSpPr>
          <p:cNvPr id="5" name="Shape 2"/>
          <p:cNvSpPr/>
          <p:nvPr/>
        </p:nvSpPr>
        <p:spPr>
          <a:xfrm>
            <a:off x="793790" y="6617494"/>
            <a:ext cx="362903" cy="362903"/>
          </a:xfrm>
          <a:prstGeom prst="roundRect">
            <a:avLst>
              <a:gd name="adj" fmla="val 25194296"/>
            </a:avLst>
          </a:prstGeom>
          <a:noFill/>
          <a:ln w="7620">
            <a:solidFill>
              <a:srgbClr val="3C3838"/>
            </a:solidFill>
            <a:prstDash val="solid"/>
          </a:ln>
        </p:spPr>
      </p:sp>
      <p:pic>
        <p:nvPicPr>
          <p:cNvPr id="6" name="Image 1" descr="preencoded.png">    </p:cNvPr>
          <p:cNvPicPr>
            <a:picLocks noChangeAspect="1"/>
          </p:cNvPicPr>
          <p:nvPr/>
        </p:nvPicPr>
        <p:blipFill>
          <a:blip r:embed="rId2"/>
          <a:stretch>
            <a:fillRect/>
          </a:stretch>
        </p:blipFill>
        <p:spPr>
          <a:xfrm>
            <a:off x="801410" y="6625114"/>
            <a:ext cx="347663" cy="347663"/>
          </a:xfrm>
          <a:prstGeom prst="rect">
            <a:avLst/>
          </a:prstGeom>
        </p:spPr>
      </p:pic>
      <p:sp>
        <p:nvSpPr>
          <p:cNvPr id="7" name="Text 3"/>
          <p:cNvSpPr/>
          <p:nvPr/>
        </p:nvSpPr>
        <p:spPr>
          <a:xfrm>
            <a:off x="1270040" y="6600587"/>
            <a:ext cx="2553414" cy="396835"/>
          </a:xfrm>
          <a:prstGeom prst="rect">
            <a:avLst/>
          </a:prstGeom>
          <a:noFill/>
          <a:ln/>
        </p:spPr>
        <p:txBody>
          <a:bodyPr wrap="none" lIns="0" tIns="0" rIns="0" bIns="0" rtlCol="0" anchor="t"/>
          <a:lstStyle/>
          <a:p>
            <a:pPr algn="l" indent="0" marL="0">
              <a:lnSpc>
                <a:spcPts val="3100"/>
              </a:lnSpc>
              <a:buNone/>
            </a:pPr>
            <a:r>
              <a:rPr lang="en-US" sz="2200" b="1" spc="-36" kern="0" dirty="0">
                <a:solidFill>
                  <a:srgbClr val="E0D6DE"/>
                </a:solidFill>
                <a:latin typeface="Inter Bold" pitchFamily="34" charset="0"/>
                <a:ea typeface="Inter Bold" pitchFamily="34" charset="-122"/>
                <a:cs typeface="Inter Bold" pitchFamily="34" charset="-120"/>
              </a:rPr>
              <a:t>by Piyush  Kashyap</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74382"/>
          </a:xfrm>
          <a:prstGeom prst="rect">
            <a:avLst/>
          </a:prstGeom>
        </p:spPr>
      </p:pic>
      <p:sp>
        <p:nvSpPr>
          <p:cNvPr id="3" name="Text 0"/>
          <p:cNvSpPr/>
          <p:nvPr/>
        </p:nvSpPr>
        <p:spPr>
          <a:xfrm>
            <a:off x="748784" y="3262670"/>
            <a:ext cx="9168170" cy="701993"/>
          </a:xfrm>
          <a:prstGeom prst="rect">
            <a:avLst/>
          </a:prstGeom>
          <a:noFill/>
          <a:ln/>
        </p:spPr>
        <p:txBody>
          <a:bodyPr wrap="none" lIns="0" tIns="0" rIns="0" bIns="0" rtlCol="0" anchor="t"/>
          <a:lstStyle/>
          <a:p>
            <a:pPr algn="l" indent="0" marL="0">
              <a:lnSpc>
                <a:spcPts val="5500"/>
              </a:lnSpc>
              <a:buNone/>
            </a:pPr>
            <a:r>
              <a:rPr lang="en-US" sz="4400" b="1" spc="-88" kern="0" dirty="0">
                <a:solidFill>
                  <a:srgbClr val="FF8AAF"/>
                </a:solidFill>
                <a:latin typeface="Petrona Bold" pitchFamily="34" charset="0"/>
                <a:ea typeface="Petrona Bold" pitchFamily="34" charset="-122"/>
                <a:cs typeface="Petrona Bold" pitchFamily="34" charset="-120"/>
              </a:rPr>
              <a:t>Multi-Industry Comment Generation</a:t>
            </a:r>
            <a:endParaRPr lang="en-US" sz="4400" dirty="0"/>
          </a:p>
        </p:txBody>
      </p:sp>
      <p:sp>
        <p:nvSpPr>
          <p:cNvPr id="4" name="Text 1"/>
          <p:cNvSpPr/>
          <p:nvPr/>
        </p:nvSpPr>
        <p:spPr>
          <a:xfrm>
            <a:off x="748784" y="4285536"/>
            <a:ext cx="13132832" cy="1369219"/>
          </a:xfrm>
          <a:prstGeom prst="rect">
            <a:avLst/>
          </a:prstGeom>
          <a:noFill/>
          <a:ln/>
        </p:spPr>
        <p:txBody>
          <a:bodyPr wrap="square" lIns="0" tIns="0" rIns="0" bIns="0" rtlCol="0" anchor="t"/>
          <a:lstStyle/>
          <a:p>
            <a:pPr algn="l" indent="0" marL="0">
              <a:lnSpc>
                <a:spcPts val="2650"/>
              </a:lnSpc>
              <a:buNone/>
            </a:pPr>
            <a:r>
              <a:rPr lang="en-US" sz="1650" spc="-34" kern="0" dirty="0">
                <a:solidFill>
                  <a:srgbClr val="E0D6DE"/>
                </a:solidFill>
                <a:latin typeface="Inter" pitchFamily="34" charset="0"/>
                <a:ea typeface="Inter" pitchFamily="34" charset="-122"/>
                <a:cs typeface="Inter" pitchFamily="34" charset="-120"/>
              </a:rPr>
              <a:t> LinkedIn Engage is versatile, adapting to generate comments across several industries. Its primary expertise lies in healthcare-related content, providing insightful and HIPAA compliant responses. But it doesn't stop there; it also handles business and leadership topics, technology and innovation discussions, and general professional subjects with ease. Experience relevant and thoughtful engagement, no matter the topic.</a:t>
            </a:r>
            <a:endParaRPr lang="en-US" sz="1650" dirty="0"/>
          </a:p>
        </p:txBody>
      </p:sp>
      <p:sp>
        <p:nvSpPr>
          <p:cNvPr id="5" name="Shape 2"/>
          <p:cNvSpPr/>
          <p:nvPr/>
        </p:nvSpPr>
        <p:spPr>
          <a:xfrm>
            <a:off x="748784" y="6136005"/>
            <a:ext cx="481370" cy="481370"/>
          </a:xfrm>
          <a:prstGeom prst="roundRect">
            <a:avLst>
              <a:gd name="adj" fmla="val 18667"/>
            </a:avLst>
          </a:prstGeom>
          <a:solidFill>
            <a:srgbClr val="2F1D63"/>
          </a:solidFill>
          <a:ln w="7620">
            <a:solidFill>
              <a:srgbClr val="48367C"/>
            </a:solidFill>
            <a:prstDash val="solid"/>
          </a:ln>
        </p:spPr>
      </p:sp>
      <p:pic>
        <p:nvPicPr>
          <p:cNvPr id="6" name="Image 1" descr="preencoded.png">    </p:cNvPr>
          <p:cNvPicPr>
            <a:picLocks noChangeAspect="1"/>
          </p:cNvPicPr>
          <p:nvPr/>
        </p:nvPicPr>
        <p:blipFill>
          <a:blip r:embed="rId2"/>
          <a:stretch>
            <a:fillRect/>
          </a:stretch>
        </p:blipFill>
        <p:spPr>
          <a:xfrm>
            <a:off x="820936" y="6166068"/>
            <a:ext cx="336947" cy="421124"/>
          </a:xfrm>
          <a:prstGeom prst="rect">
            <a:avLst/>
          </a:prstGeom>
        </p:spPr>
      </p:pic>
      <p:sp>
        <p:nvSpPr>
          <p:cNvPr id="7" name="Text 3"/>
          <p:cNvSpPr/>
          <p:nvPr/>
        </p:nvSpPr>
        <p:spPr>
          <a:xfrm>
            <a:off x="1443990" y="6136005"/>
            <a:ext cx="2808089" cy="350996"/>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Healthcare Focus</a:t>
            </a:r>
            <a:endParaRPr lang="en-US" sz="2200" dirty="0"/>
          </a:p>
        </p:txBody>
      </p:sp>
      <p:sp>
        <p:nvSpPr>
          <p:cNvPr id="8" name="Text 4"/>
          <p:cNvSpPr/>
          <p:nvPr/>
        </p:nvSpPr>
        <p:spPr>
          <a:xfrm>
            <a:off x="1443990" y="6615351"/>
            <a:ext cx="3539847" cy="684609"/>
          </a:xfrm>
          <a:prstGeom prst="rect">
            <a:avLst/>
          </a:prstGeom>
          <a:noFill/>
          <a:ln/>
        </p:spPr>
        <p:txBody>
          <a:bodyPr wrap="square" lIns="0" tIns="0" rIns="0" bIns="0" rtlCol="0" anchor="t"/>
          <a:lstStyle/>
          <a:p>
            <a:pPr algn="l" indent="0" marL="0">
              <a:lnSpc>
                <a:spcPts val="2650"/>
              </a:lnSpc>
              <a:buNone/>
            </a:pPr>
            <a:r>
              <a:rPr lang="en-US" sz="1650" spc="-34" kern="0" dirty="0">
                <a:solidFill>
                  <a:srgbClr val="E0D6DE"/>
                </a:solidFill>
                <a:latin typeface="Inter" pitchFamily="34" charset="0"/>
                <a:ea typeface="Inter" pitchFamily="34" charset="-122"/>
                <a:cs typeface="Inter" pitchFamily="34" charset="-120"/>
              </a:rPr>
              <a:t>Primary expertise in healthcare-related content.</a:t>
            </a:r>
            <a:endParaRPr lang="en-US" sz="1650" dirty="0"/>
          </a:p>
        </p:txBody>
      </p:sp>
      <p:sp>
        <p:nvSpPr>
          <p:cNvPr id="9" name="Shape 5"/>
          <p:cNvSpPr/>
          <p:nvPr/>
        </p:nvSpPr>
        <p:spPr>
          <a:xfrm>
            <a:off x="5197673" y="6136005"/>
            <a:ext cx="481370" cy="481370"/>
          </a:xfrm>
          <a:prstGeom prst="roundRect">
            <a:avLst>
              <a:gd name="adj" fmla="val 18667"/>
            </a:avLst>
          </a:prstGeom>
          <a:solidFill>
            <a:srgbClr val="2F1D63"/>
          </a:solidFill>
          <a:ln w="7620">
            <a:solidFill>
              <a:srgbClr val="48367C"/>
            </a:solidFill>
            <a:prstDash val="solid"/>
          </a:ln>
        </p:spPr>
      </p:sp>
      <p:pic>
        <p:nvPicPr>
          <p:cNvPr id="10" name="Image 2" descr="preencoded.png">    </p:cNvPr>
          <p:cNvPicPr>
            <a:picLocks noChangeAspect="1"/>
          </p:cNvPicPr>
          <p:nvPr/>
        </p:nvPicPr>
        <p:blipFill>
          <a:blip r:embed="rId3"/>
          <a:stretch>
            <a:fillRect/>
          </a:stretch>
        </p:blipFill>
        <p:spPr>
          <a:xfrm>
            <a:off x="5269825" y="6166068"/>
            <a:ext cx="336947" cy="421124"/>
          </a:xfrm>
          <a:prstGeom prst="rect">
            <a:avLst/>
          </a:prstGeom>
        </p:spPr>
      </p:pic>
      <p:sp>
        <p:nvSpPr>
          <p:cNvPr id="11" name="Text 6"/>
          <p:cNvSpPr/>
          <p:nvPr/>
        </p:nvSpPr>
        <p:spPr>
          <a:xfrm>
            <a:off x="5892879" y="6136005"/>
            <a:ext cx="2808089" cy="350996"/>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Business &amp; Leadership</a:t>
            </a:r>
            <a:endParaRPr lang="en-US" sz="2200" dirty="0"/>
          </a:p>
        </p:txBody>
      </p:sp>
      <p:sp>
        <p:nvSpPr>
          <p:cNvPr id="12" name="Text 7"/>
          <p:cNvSpPr/>
          <p:nvPr/>
        </p:nvSpPr>
        <p:spPr>
          <a:xfrm>
            <a:off x="5892879" y="6615351"/>
            <a:ext cx="3539847" cy="1026914"/>
          </a:xfrm>
          <a:prstGeom prst="rect">
            <a:avLst/>
          </a:prstGeom>
          <a:noFill/>
          <a:ln/>
        </p:spPr>
        <p:txBody>
          <a:bodyPr wrap="square" lIns="0" tIns="0" rIns="0" bIns="0" rtlCol="0" anchor="t"/>
          <a:lstStyle/>
          <a:p>
            <a:pPr algn="l" indent="0" marL="0">
              <a:lnSpc>
                <a:spcPts val="2650"/>
              </a:lnSpc>
              <a:buNone/>
            </a:pPr>
            <a:r>
              <a:rPr lang="en-US" sz="1650" spc="-34" kern="0" dirty="0">
                <a:solidFill>
                  <a:srgbClr val="E0D6DE"/>
                </a:solidFill>
                <a:latin typeface="Inter" pitchFamily="34" charset="0"/>
                <a:ea typeface="Inter" pitchFamily="34" charset="-122"/>
                <a:cs typeface="Inter" pitchFamily="34" charset="-120"/>
              </a:rPr>
              <a:t>Insightful comments on organizational strategies and professional development.</a:t>
            </a:r>
            <a:endParaRPr lang="en-US" sz="1650" dirty="0"/>
          </a:p>
        </p:txBody>
      </p:sp>
      <p:sp>
        <p:nvSpPr>
          <p:cNvPr id="13" name="Shape 8"/>
          <p:cNvSpPr/>
          <p:nvPr/>
        </p:nvSpPr>
        <p:spPr>
          <a:xfrm>
            <a:off x="9646563" y="6136005"/>
            <a:ext cx="481370" cy="481370"/>
          </a:xfrm>
          <a:prstGeom prst="roundRect">
            <a:avLst>
              <a:gd name="adj" fmla="val 18667"/>
            </a:avLst>
          </a:prstGeom>
          <a:solidFill>
            <a:srgbClr val="2F1D63"/>
          </a:solidFill>
          <a:ln w="7620">
            <a:solidFill>
              <a:srgbClr val="48367C"/>
            </a:solidFill>
            <a:prstDash val="solid"/>
          </a:ln>
        </p:spPr>
      </p:sp>
      <p:pic>
        <p:nvPicPr>
          <p:cNvPr id="14" name="Image 3" descr="preencoded.png">    </p:cNvPr>
          <p:cNvPicPr>
            <a:picLocks noChangeAspect="1"/>
          </p:cNvPicPr>
          <p:nvPr/>
        </p:nvPicPr>
        <p:blipFill>
          <a:blip r:embed="rId4"/>
          <a:stretch>
            <a:fillRect/>
          </a:stretch>
        </p:blipFill>
        <p:spPr>
          <a:xfrm>
            <a:off x="9718715" y="6166068"/>
            <a:ext cx="336947" cy="421124"/>
          </a:xfrm>
          <a:prstGeom prst="rect">
            <a:avLst/>
          </a:prstGeom>
        </p:spPr>
      </p:pic>
      <p:sp>
        <p:nvSpPr>
          <p:cNvPr id="15" name="Text 9"/>
          <p:cNvSpPr/>
          <p:nvPr/>
        </p:nvSpPr>
        <p:spPr>
          <a:xfrm>
            <a:off x="10341769" y="6136005"/>
            <a:ext cx="3097768" cy="350996"/>
          </a:xfrm>
          <a:prstGeom prst="rect">
            <a:avLst/>
          </a:prstGeom>
          <a:noFill/>
          <a:ln/>
        </p:spPr>
        <p:txBody>
          <a:bodyPr wrap="none" lIns="0" tIns="0" rIns="0" bIns="0" rtlCol="0" anchor="t"/>
          <a:lstStyle/>
          <a:p>
            <a:pPr algn="l" indent="0" marL="0">
              <a:lnSpc>
                <a:spcPts val="2750"/>
              </a:lnSpc>
              <a:buNone/>
            </a:pPr>
            <a:r>
              <a:rPr lang="en-US" sz="2200" b="1" spc="-44" kern="0" dirty="0">
                <a:solidFill>
                  <a:srgbClr val="E0D6DE"/>
                </a:solidFill>
                <a:latin typeface="Petrona Bold" pitchFamily="34" charset="0"/>
                <a:ea typeface="Petrona Bold" pitchFamily="34" charset="-122"/>
                <a:cs typeface="Petrona Bold" pitchFamily="34" charset="-120"/>
              </a:rPr>
              <a:t>Technology &amp; Innovation</a:t>
            </a:r>
            <a:endParaRPr lang="en-US" sz="2200" dirty="0"/>
          </a:p>
        </p:txBody>
      </p:sp>
      <p:sp>
        <p:nvSpPr>
          <p:cNvPr id="16" name="Text 10"/>
          <p:cNvSpPr/>
          <p:nvPr/>
        </p:nvSpPr>
        <p:spPr>
          <a:xfrm>
            <a:off x="10341769" y="6615351"/>
            <a:ext cx="3539847" cy="684609"/>
          </a:xfrm>
          <a:prstGeom prst="rect">
            <a:avLst/>
          </a:prstGeom>
          <a:noFill/>
          <a:ln/>
        </p:spPr>
        <p:txBody>
          <a:bodyPr wrap="square" lIns="0" tIns="0" rIns="0" bIns="0" rtlCol="0" anchor="t"/>
          <a:lstStyle/>
          <a:p>
            <a:pPr algn="l" indent="0" marL="0">
              <a:lnSpc>
                <a:spcPts val="2650"/>
              </a:lnSpc>
              <a:buNone/>
            </a:pPr>
            <a:r>
              <a:rPr lang="en-US" sz="1650" spc="-34" kern="0" dirty="0">
                <a:solidFill>
                  <a:srgbClr val="E0D6DE"/>
                </a:solidFill>
                <a:latin typeface="Inter" pitchFamily="34" charset="0"/>
                <a:ea typeface="Inter" pitchFamily="34" charset="-122"/>
                <a:cs typeface="Inter" pitchFamily="34" charset="-120"/>
              </a:rPr>
              <a:t>Comments on digital transformation and tech solutions.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7795" y="689729"/>
            <a:ext cx="7781211" cy="1277541"/>
          </a:xfrm>
          <a:prstGeom prst="rect">
            <a:avLst/>
          </a:prstGeom>
          <a:noFill/>
          <a:ln/>
        </p:spPr>
        <p:txBody>
          <a:bodyPr wrap="square" lIns="0" tIns="0" rIns="0" bIns="0" rtlCol="0" anchor="t"/>
          <a:lstStyle/>
          <a:p>
            <a:pPr algn="l" indent="0" marL="0">
              <a:lnSpc>
                <a:spcPts val="5000"/>
              </a:lnSpc>
              <a:buNone/>
            </a:pPr>
            <a:r>
              <a:rPr lang="en-US" sz="4000" b="1" spc="-80" kern="0" dirty="0">
                <a:solidFill>
                  <a:srgbClr val="FF8AAF"/>
                </a:solidFill>
                <a:latin typeface="Petrona Bold" pitchFamily="34" charset="0"/>
                <a:ea typeface="Petrona Bold" pitchFamily="34" charset="-122"/>
                <a:cs typeface="Petrona Bold" pitchFamily="34" charset="-120"/>
              </a:rPr>
              <a:t>Smart Comment Generation: Context-Aware Responses</a:t>
            </a:r>
            <a:endParaRPr lang="en-US" sz="4000" dirty="0"/>
          </a:p>
        </p:txBody>
      </p:sp>
      <p:sp>
        <p:nvSpPr>
          <p:cNvPr id="4" name="Text 1"/>
          <p:cNvSpPr/>
          <p:nvPr/>
        </p:nvSpPr>
        <p:spPr>
          <a:xfrm>
            <a:off x="6167795" y="2259211"/>
            <a:ext cx="7781211" cy="1557338"/>
          </a:xfrm>
          <a:prstGeom prst="rect">
            <a:avLst/>
          </a:prstGeom>
          <a:noFill/>
          <a:ln/>
        </p:spPr>
        <p:txBody>
          <a:bodyPr wrap="squar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 LinkedIn Engage doesn't just generate generic comments; it creates context-aware responses tailored to the specific post content. It offers industry-specific insights and perspectives, maintaining a professional tone at all times. The extension can even pose engagement-focused questions to further stimulate conversation. It adapts its expertise level based on the topic at hand, ensuring relevance and accuracy.</a:t>
            </a:r>
            <a:endParaRPr lang="en-US" sz="1500" dirty="0"/>
          </a:p>
        </p:txBody>
      </p:sp>
      <p:pic>
        <p:nvPicPr>
          <p:cNvPr id="5" name="Image 1" descr="preencoded.png">    </p:cNvPr>
          <p:cNvPicPr>
            <a:picLocks noChangeAspect="1"/>
          </p:cNvPicPr>
          <p:nvPr/>
        </p:nvPicPr>
        <p:blipFill>
          <a:blip r:embed="rId2"/>
          <a:stretch>
            <a:fillRect/>
          </a:stretch>
        </p:blipFill>
        <p:spPr>
          <a:xfrm>
            <a:off x="6167795" y="4035504"/>
            <a:ext cx="973455" cy="1168122"/>
          </a:xfrm>
          <a:prstGeom prst="rect">
            <a:avLst/>
          </a:prstGeom>
        </p:spPr>
      </p:pic>
      <p:sp>
        <p:nvSpPr>
          <p:cNvPr id="6" name="Text 2"/>
          <p:cNvSpPr/>
          <p:nvPr/>
        </p:nvSpPr>
        <p:spPr>
          <a:xfrm>
            <a:off x="7433191" y="4230172"/>
            <a:ext cx="2555319" cy="319326"/>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Context-Aware</a:t>
            </a:r>
            <a:endParaRPr lang="en-US" sz="2000" dirty="0"/>
          </a:p>
        </p:txBody>
      </p:sp>
      <p:sp>
        <p:nvSpPr>
          <p:cNvPr id="7" name="Text 3"/>
          <p:cNvSpPr/>
          <p:nvPr/>
        </p:nvSpPr>
        <p:spPr>
          <a:xfrm>
            <a:off x="7433191" y="4666297"/>
            <a:ext cx="6515814" cy="311468"/>
          </a:xfrm>
          <a:prstGeom prst="rect">
            <a:avLst/>
          </a:prstGeom>
          <a:noFill/>
          <a:ln/>
        </p:spPr>
        <p:txBody>
          <a:bodyPr wrap="non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Responses based on post content</a:t>
            </a:r>
            <a:endParaRPr lang="en-US" sz="1500" dirty="0"/>
          </a:p>
        </p:txBody>
      </p:sp>
      <p:pic>
        <p:nvPicPr>
          <p:cNvPr id="8" name="Image 2" descr="preencoded.png">    </p:cNvPr>
          <p:cNvPicPr>
            <a:picLocks noChangeAspect="1"/>
          </p:cNvPicPr>
          <p:nvPr/>
        </p:nvPicPr>
        <p:blipFill>
          <a:blip r:embed="rId3"/>
          <a:stretch>
            <a:fillRect/>
          </a:stretch>
        </p:blipFill>
        <p:spPr>
          <a:xfrm>
            <a:off x="6167795" y="5203627"/>
            <a:ext cx="973455" cy="1168122"/>
          </a:xfrm>
          <a:prstGeom prst="rect">
            <a:avLst/>
          </a:prstGeom>
        </p:spPr>
      </p:pic>
      <p:sp>
        <p:nvSpPr>
          <p:cNvPr id="9" name="Text 4"/>
          <p:cNvSpPr/>
          <p:nvPr/>
        </p:nvSpPr>
        <p:spPr>
          <a:xfrm>
            <a:off x="7433191" y="5398294"/>
            <a:ext cx="2555319" cy="319326"/>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Industry Insights</a:t>
            </a:r>
            <a:endParaRPr lang="en-US" sz="2000" dirty="0"/>
          </a:p>
        </p:txBody>
      </p:sp>
      <p:sp>
        <p:nvSpPr>
          <p:cNvPr id="10" name="Text 5"/>
          <p:cNvSpPr/>
          <p:nvPr/>
        </p:nvSpPr>
        <p:spPr>
          <a:xfrm>
            <a:off x="7433191" y="5834420"/>
            <a:ext cx="6515814" cy="311468"/>
          </a:xfrm>
          <a:prstGeom prst="rect">
            <a:avLst/>
          </a:prstGeom>
          <a:noFill/>
          <a:ln/>
        </p:spPr>
        <p:txBody>
          <a:bodyPr wrap="non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Specific perspectives</a:t>
            </a:r>
            <a:endParaRPr lang="en-US" sz="1500" dirty="0"/>
          </a:p>
        </p:txBody>
      </p:sp>
      <p:pic>
        <p:nvPicPr>
          <p:cNvPr id="11" name="Image 3" descr="preencoded.png">    </p:cNvPr>
          <p:cNvPicPr>
            <a:picLocks noChangeAspect="1"/>
          </p:cNvPicPr>
          <p:nvPr/>
        </p:nvPicPr>
        <p:blipFill>
          <a:blip r:embed="rId4"/>
          <a:stretch>
            <a:fillRect/>
          </a:stretch>
        </p:blipFill>
        <p:spPr>
          <a:xfrm>
            <a:off x="6167795" y="6371749"/>
            <a:ext cx="973455" cy="1168122"/>
          </a:xfrm>
          <a:prstGeom prst="rect">
            <a:avLst/>
          </a:prstGeom>
        </p:spPr>
      </p:pic>
      <p:sp>
        <p:nvSpPr>
          <p:cNvPr id="12" name="Text 6"/>
          <p:cNvSpPr/>
          <p:nvPr/>
        </p:nvSpPr>
        <p:spPr>
          <a:xfrm>
            <a:off x="7433191" y="6566416"/>
            <a:ext cx="2555319" cy="319326"/>
          </a:xfrm>
          <a:prstGeom prst="rect">
            <a:avLst/>
          </a:prstGeom>
          <a:noFill/>
          <a:ln/>
        </p:spPr>
        <p:txBody>
          <a:bodyPr wrap="none" lIns="0" tIns="0" rIns="0" bIns="0" rtlCol="0" anchor="t"/>
          <a:lstStyle/>
          <a:p>
            <a:pPr algn="l" indent="0" marL="0">
              <a:lnSpc>
                <a:spcPts val="2500"/>
              </a:lnSpc>
              <a:buNone/>
            </a:pPr>
            <a:r>
              <a:rPr lang="en-US" sz="2000" b="1" spc="-40" kern="0" dirty="0">
                <a:solidFill>
                  <a:srgbClr val="E0D6DE"/>
                </a:solidFill>
                <a:latin typeface="Petrona Bold" pitchFamily="34" charset="0"/>
                <a:ea typeface="Petrona Bold" pitchFamily="34" charset="-122"/>
                <a:cs typeface="Petrona Bold" pitchFamily="34" charset="-120"/>
              </a:rPr>
              <a:t>Professional Tone</a:t>
            </a:r>
            <a:endParaRPr lang="en-US" sz="2000" dirty="0"/>
          </a:p>
        </p:txBody>
      </p:sp>
      <p:sp>
        <p:nvSpPr>
          <p:cNvPr id="13" name="Text 7"/>
          <p:cNvSpPr/>
          <p:nvPr/>
        </p:nvSpPr>
        <p:spPr>
          <a:xfrm>
            <a:off x="7433191" y="7002542"/>
            <a:ext cx="6515814" cy="311468"/>
          </a:xfrm>
          <a:prstGeom prst="rect">
            <a:avLst/>
          </a:prstGeom>
          <a:noFill/>
          <a:ln/>
        </p:spPr>
        <p:txBody>
          <a:bodyPr wrap="none" lIns="0" tIns="0" rIns="0" bIns="0" rtlCol="0" anchor="t"/>
          <a:lstStyle/>
          <a:p>
            <a:pPr algn="l" indent="0" marL="0">
              <a:lnSpc>
                <a:spcPts val="2450"/>
              </a:lnSpc>
              <a:buNone/>
            </a:pPr>
            <a:r>
              <a:rPr lang="en-US" sz="1500" spc="-31" kern="0" dirty="0">
                <a:solidFill>
                  <a:srgbClr val="E0D6DE"/>
                </a:solidFill>
                <a:latin typeface="Inter" pitchFamily="34" charset="0"/>
                <a:ea typeface="Inter" pitchFamily="34" charset="-122"/>
                <a:cs typeface="Inter" pitchFamily="34" charset="-120"/>
              </a:rPr>
              <a:t>Maintains professionalism</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66079"/>
            <a:ext cx="10996613" cy="744260"/>
          </a:xfrm>
          <a:prstGeom prst="rect">
            <a:avLst/>
          </a:prstGeom>
          <a:noFill/>
          <a:ln/>
        </p:spPr>
        <p:txBody>
          <a:bodyPr wrap="none" lIns="0" tIns="0" rIns="0" bIns="0" rtlCol="0" anchor="t"/>
          <a:lstStyle/>
          <a:p>
            <a:pPr algn="l" indent="0" marL="0">
              <a:lnSpc>
                <a:spcPts val="5850"/>
              </a:lnSpc>
              <a:buNone/>
            </a:pPr>
            <a:r>
              <a:rPr lang="en-US" sz="4650" b="1" spc="-94" kern="0" dirty="0">
                <a:solidFill>
                  <a:srgbClr val="FF8AAF"/>
                </a:solidFill>
                <a:latin typeface="Petrona Bold" pitchFamily="34" charset="0"/>
                <a:ea typeface="Petrona Bold" pitchFamily="34" charset="-122"/>
                <a:cs typeface="Petrona Bold" pitchFamily="34" charset="-120"/>
              </a:rPr>
              <a:t>Ensuring Quality Control and Compliance</a:t>
            </a:r>
            <a:endParaRPr lang="en-US" sz="4650" dirty="0"/>
          </a:p>
        </p:txBody>
      </p:sp>
      <p:sp>
        <p:nvSpPr>
          <p:cNvPr id="3" name="Text 1"/>
          <p:cNvSpPr/>
          <p:nvPr/>
        </p:nvSpPr>
        <p:spPr>
          <a:xfrm>
            <a:off x="793790" y="3163967"/>
            <a:ext cx="13042821"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 Quality is paramount. LinkedIn Engage includes robust quality control measures to ensure content relevance and maintain professional boundaries. The extension adapts its expertise level to match the topic and includes comprehensive error handling to prevent issues. For healthcare content, HIPAA compliance is strictly enforced, safeguarding sensitive information and protecting user privacy.</a:t>
            </a:r>
            <a:endParaRPr lang="en-US" sz="1750" dirty="0"/>
          </a:p>
        </p:txBody>
      </p:sp>
      <p:sp>
        <p:nvSpPr>
          <p:cNvPr id="4" name="Text 2"/>
          <p:cNvSpPr/>
          <p:nvPr/>
        </p:nvSpPr>
        <p:spPr>
          <a:xfrm>
            <a:off x="793790" y="509754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Content Relevance</a:t>
            </a:r>
            <a:endParaRPr lang="en-US" sz="2300" dirty="0"/>
          </a:p>
        </p:txBody>
      </p:sp>
      <p:sp>
        <p:nvSpPr>
          <p:cNvPr id="5" name="Text 3"/>
          <p:cNvSpPr/>
          <p:nvPr/>
        </p:nvSpPr>
        <p:spPr>
          <a:xfrm>
            <a:off x="793790" y="5696426"/>
            <a:ext cx="397811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Verification of generated content.</a:t>
            </a:r>
            <a:endParaRPr lang="en-US" sz="1750" dirty="0"/>
          </a:p>
        </p:txBody>
      </p:sp>
      <p:sp>
        <p:nvSpPr>
          <p:cNvPr id="6" name="Text 4"/>
          <p:cNvSpPr/>
          <p:nvPr/>
        </p:nvSpPr>
        <p:spPr>
          <a:xfrm>
            <a:off x="5332928" y="5097542"/>
            <a:ext cx="3208258"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Professional Boundaries</a:t>
            </a:r>
            <a:endParaRPr lang="en-US" sz="2300" dirty="0"/>
          </a:p>
        </p:txBody>
      </p:sp>
      <p:sp>
        <p:nvSpPr>
          <p:cNvPr id="7" name="Text 5"/>
          <p:cNvSpPr/>
          <p:nvPr/>
        </p:nvSpPr>
        <p:spPr>
          <a:xfrm>
            <a:off x="5332928" y="5696426"/>
            <a:ext cx="397811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Maintenance of appropriate conduct.</a:t>
            </a:r>
            <a:endParaRPr lang="en-US" sz="1750" dirty="0"/>
          </a:p>
        </p:txBody>
      </p:sp>
      <p:sp>
        <p:nvSpPr>
          <p:cNvPr id="8" name="Text 6"/>
          <p:cNvSpPr/>
          <p:nvPr/>
        </p:nvSpPr>
        <p:spPr>
          <a:xfrm>
            <a:off x="9872067" y="5097542"/>
            <a:ext cx="2977039" cy="372070"/>
          </a:xfrm>
          <a:prstGeom prst="rect">
            <a:avLst/>
          </a:prstGeom>
          <a:noFill/>
          <a:ln/>
        </p:spPr>
        <p:txBody>
          <a:bodyPr wrap="none" lIns="0" tIns="0" rIns="0" bIns="0" rtlCol="0" anchor="t"/>
          <a:lstStyle/>
          <a:p>
            <a:pPr algn="l" indent="0" marL="0">
              <a:lnSpc>
                <a:spcPts val="2900"/>
              </a:lnSpc>
              <a:buNone/>
            </a:pPr>
            <a:r>
              <a:rPr lang="en-US" sz="2300" b="1" spc="-47" kern="0" dirty="0">
                <a:solidFill>
                  <a:srgbClr val="FF8AAF"/>
                </a:solidFill>
                <a:latin typeface="Petrona Bold" pitchFamily="34" charset="0"/>
                <a:ea typeface="Petrona Bold" pitchFamily="34" charset="-122"/>
                <a:cs typeface="Petrona Bold" pitchFamily="34" charset="-120"/>
              </a:rPr>
              <a:t>HIPAA Compliance</a:t>
            </a:r>
            <a:endParaRPr lang="en-US" sz="2300" dirty="0"/>
          </a:p>
        </p:txBody>
      </p:sp>
      <p:sp>
        <p:nvSpPr>
          <p:cNvPr id="9" name="Text 7"/>
          <p:cNvSpPr/>
          <p:nvPr/>
        </p:nvSpPr>
        <p:spPr>
          <a:xfrm>
            <a:off x="9872067" y="5696426"/>
            <a:ext cx="3978116"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E0D6DE"/>
                </a:solidFill>
                <a:latin typeface="Inter" pitchFamily="34" charset="0"/>
                <a:ea typeface="Inter" pitchFamily="34" charset="-122"/>
                <a:cs typeface="Inter" pitchFamily="34" charset="-120"/>
              </a:rPr>
              <a:t>Ensuring privacy for healthcare.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6527" y="796647"/>
            <a:ext cx="6768941" cy="737354"/>
          </a:xfrm>
          <a:prstGeom prst="rect">
            <a:avLst/>
          </a:prstGeom>
          <a:noFill/>
          <a:ln/>
        </p:spPr>
        <p:txBody>
          <a:bodyPr wrap="none" lIns="0" tIns="0" rIns="0" bIns="0" rtlCol="0" anchor="t"/>
          <a:lstStyle/>
          <a:p>
            <a:pPr algn="l" indent="0" marL="0">
              <a:lnSpc>
                <a:spcPts val="5800"/>
              </a:lnSpc>
              <a:buNone/>
            </a:pPr>
            <a:r>
              <a:rPr lang="en-US" sz="4600" b="1" spc="-93" kern="0" dirty="0">
                <a:solidFill>
                  <a:srgbClr val="FF8AAF"/>
                </a:solidFill>
                <a:latin typeface="Petrona Bold" pitchFamily="34" charset="0"/>
                <a:ea typeface="Petrona Bold" pitchFamily="34" charset="-122"/>
                <a:cs typeface="Petrona Bold" pitchFamily="34" charset="-120"/>
              </a:rPr>
              <a:t>Seamless User Experience</a:t>
            </a:r>
            <a:endParaRPr lang="en-US" sz="4600" dirty="0"/>
          </a:p>
        </p:txBody>
      </p:sp>
      <p:sp>
        <p:nvSpPr>
          <p:cNvPr id="4" name="Text 1"/>
          <p:cNvSpPr/>
          <p:nvPr/>
        </p:nvSpPr>
        <p:spPr>
          <a:xfrm>
            <a:off x="786527" y="1871067"/>
            <a:ext cx="7570946" cy="2157413"/>
          </a:xfrm>
          <a:prstGeom prst="rect">
            <a:avLst/>
          </a:prstGeom>
          <a:noFill/>
          <a:ln/>
        </p:spPr>
        <p:txBody>
          <a:bodyPr wrap="square" lIns="0" tIns="0" rIns="0" bIns="0" rtlCol="0" anchor="t"/>
          <a:lstStyle/>
          <a:p>
            <a:pPr algn="l" indent="0" marL="0">
              <a:lnSpc>
                <a:spcPts val="2800"/>
              </a:lnSpc>
              <a:buNone/>
            </a:pPr>
            <a:r>
              <a:rPr lang="en-US" sz="1750" spc="-35" kern="0" dirty="0">
                <a:solidFill>
                  <a:srgbClr val="E0D6DE"/>
                </a:solidFill>
                <a:latin typeface="Inter" pitchFamily="34" charset="0"/>
                <a:ea typeface="Inter" pitchFamily="34" charset="-122"/>
                <a:cs typeface="Inter" pitchFamily="34" charset="-120"/>
              </a:rPr>
              <a:t> LinkedIn Engage provides a seamless user experience, integrating directly into LinkedIn for one-click comment generation. Once a comment is generated, the extension automatically inserts it into the editor, saving you time and effort. Comprehensive error handling and recovery mechanisms are in place to prevent interruptions, and robust state management ensures smooth operation across multiple interactions.</a:t>
            </a:r>
            <a:endParaRPr lang="en-US" sz="1750" dirty="0"/>
          </a:p>
        </p:txBody>
      </p:sp>
      <p:pic>
        <p:nvPicPr>
          <p:cNvPr id="5" name="Image 1" descr="preencoded.png">    </p:cNvPr>
          <p:cNvPicPr>
            <a:picLocks noChangeAspect="1"/>
          </p:cNvPicPr>
          <p:nvPr/>
        </p:nvPicPr>
        <p:blipFill>
          <a:blip r:embed="rId2"/>
          <a:stretch>
            <a:fillRect/>
          </a:stretch>
        </p:blipFill>
        <p:spPr>
          <a:xfrm>
            <a:off x="786527" y="4320540"/>
            <a:ext cx="561856" cy="561856"/>
          </a:xfrm>
          <a:prstGeom prst="rect">
            <a:avLst/>
          </a:prstGeom>
        </p:spPr>
      </p:pic>
      <p:sp>
        <p:nvSpPr>
          <p:cNvPr id="6" name="Text 2"/>
          <p:cNvSpPr/>
          <p:nvPr/>
        </p:nvSpPr>
        <p:spPr>
          <a:xfrm>
            <a:off x="1573054" y="4281249"/>
            <a:ext cx="2949773" cy="368737"/>
          </a:xfrm>
          <a:prstGeom prst="rect">
            <a:avLst/>
          </a:prstGeom>
          <a:noFill/>
          <a:ln/>
        </p:spPr>
        <p:txBody>
          <a:bodyPr wrap="none" lIns="0" tIns="0" rIns="0" bIns="0" rtlCol="0" anchor="t"/>
          <a:lstStyle/>
          <a:p>
            <a:pPr algn="l" indent="0" marL="0">
              <a:lnSpc>
                <a:spcPts val="2900"/>
              </a:lnSpc>
              <a:buNone/>
            </a:pPr>
            <a:r>
              <a:rPr lang="en-US" sz="2300" b="1" spc="-46" kern="0" dirty="0">
                <a:solidFill>
                  <a:srgbClr val="E0D6DE"/>
                </a:solidFill>
                <a:latin typeface="Petrona Bold" pitchFamily="34" charset="0"/>
                <a:ea typeface="Petrona Bold" pitchFamily="34" charset="-122"/>
                <a:cs typeface="Petrona Bold" pitchFamily="34" charset="-120"/>
              </a:rPr>
              <a:t>Seamless Integration</a:t>
            </a:r>
            <a:endParaRPr lang="en-US" sz="2300" dirty="0"/>
          </a:p>
        </p:txBody>
      </p:sp>
      <p:pic>
        <p:nvPicPr>
          <p:cNvPr id="7" name="Image 2" descr="preencoded.png">    </p:cNvPr>
          <p:cNvPicPr>
            <a:picLocks noChangeAspect="1"/>
          </p:cNvPicPr>
          <p:nvPr/>
        </p:nvPicPr>
        <p:blipFill>
          <a:blip r:embed="rId3"/>
          <a:stretch>
            <a:fillRect/>
          </a:stretch>
        </p:blipFill>
        <p:spPr>
          <a:xfrm>
            <a:off x="786527" y="5595818"/>
            <a:ext cx="561856" cy="561856"/>
          </a:xfrm>
          <a:prstGeom prst="rect">
            <a:avLst/>
          </a:prstGeom>
        </p:spPr>
      </p:pic>
      <p:sp>
        <p:nvSpPr>
          <p:cNvPr id="8" name="Text 3"/>
          <p:cNvSpPr/>
          <p:nvPr/>
        </p:nvSpPr>
        <p:spPr>
          <a:xfrm>
            <a:off x="1573054" y="5556528"/>
            <a:ext cx="2949773" cy="368737"/>
          </a:xfrm>
          <a:prstGeom prst="rect">
            <a:avLst/>
          </a:prstGeom>
          <a:noFill/>
          <a:ln/>
        </p:spPr>
        <p:txBody>
          <a:bodyPr wrap="none" lIns="0" tIns="0" rIns="0" bIns="0" rtlCol="0" anchor="t"/>
          <a:lstStyle/>
          <a:p>
            <a:pPr algn="l" indent="0" marL="0">
              <a:lnSpc>
                <a:spcPts val="2900"/>
              </a:lnSpc>
              <a:buNone/>
            </a:pPr>
            <a:r>
              <a:rPr lang="en-US" sz="2300" b="1" spc="-46" kern="0" dirty="0">
                <a:solidFill>
                  <a:srgbClr val="E0D6DE"/>
                </a:solidFill>
                <a:latin typeface="Petrona Bold" pitchFamily="34" charset="0"/>
                <a:ea typeface="Petrona Bold" pitchFamily="34" charset="-122"/>
                <a:cs typeface="Petrona Bold" pitchFamily="34" charset="-120"/>
              </a:rPr>
              <a:t>One-Click Generation</a:t>
            </a:r>
            <a:endParaRPr lang="en-US" sz="2300" dirty="0"/>
          </a:p>
        </p:txBody>
      </p:sp>
      <p:pic>
        <p:nvPicPr>
          <p:cNvPr id="9" name="Image 3" descr="preencoded.png">    </p:cNvPr>
          <p:cNvPicPr>
            <a:picLocks noChangeAspect="1"/>
          </p:cNvPicPr>
          <p:nvPr/>
        </p:nvPicPr>
        <p:blipFill>
          <a:blip r:embed="rId4"/>
          <a:stretch>
            <a:fillRect/>
          </a:stretch>
        </p:blipFill>
        <p:spPr>
          <a:xfrm>
            <a:off x="786527" y="6871097"/>
            <a:ext cx="561856" cy="561856"/>
          </a:xfrm>
          <a:prstGeom prst="rect">
            <a:avLst/>
          </a:prstGeom>
        </p:spPr>
      </p:pic>
      <p:sp>
        <p:nvSpPr>
          <p:cNvPr id="10" name="Text 4"/>
          <p:cNvSpPr/>
          <p:nvPr/>
        </p:nvSpPr>
        <p:spPr>
          <a:xfrm>
            <a:off x="1573054" y="6831806"/>
            <a:ext cx="2949773" cy="368737"/>
          </a:xfrm>
          <a:prstGeom prst="rect">
            <a:avLst/>
          </a:prstGeom>
          <a:noFill/>
          <a:ln/>
        </p:spPr>
        <p:txBody>
          <a:bodyPr wrap="none" lIns="0" tIns="0" rIns="0" bIns="0" rtlCol="0" anchor="t"/>
          <a:lstStyle/>
          <a:p>
            <a:pPr algn="l" indent="0" marL="0">
              <a:lnSpc>
                <a:spcPts val="2900"/>
              </a:lnSpc>
              <a:buNone/>
            </a:pPr>
            <a:r>
              <a:rPr lang="en-US" sz="2300" b="1" spc="-46" kern="0" dirty="0">
                <a:solidFill>
                  <a:srgbClr val="E0D6DE"/>
                </a:solidFill>
                <a:latin typeface="Petrona Bold" pitchFamily="34" charset="0"/>
                <a:ea typeface="Petrona Bold" pitchFamily="34" charset="-122"/>
                <a:cs typeface="Petrona Bold" pitchFamily="34" charset="-120"/>
              </a:rPr>
              <a:t>Automatic Insertion</a:t>
            </a:r>
            <a:endParaRPr lang="en-US" sz="2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4494" y="724257"/>
            <a:ext cx="7715012" cy="1339691"/>
          </a:xfrm>
          <a:prstGeom prst="rect">
            <a:avLst/>
          </a:prstGeom>
          <a:noFill/>
          <a:ln/>
        </p:spPr>
        <p:txBody>
          <a:bodyPr wrap="square" lIns="0" tIns="0" rIns="0" bIns="0" rtlCol="0" anchor="t"/>
          <a:lstStyle/>
          <a:p>
            <a:pPr algn="l" indent="0" marL="0">
              <a:lnSpc>
                <a:spcPts val="5250"/>
              </a:lnSpc>
              <a:buNone/>
            </a:pPr>
            <a:r>
              <a:rPr lang="en-US" sz="4200" b="1" spc="-84" kern="0" dirty="0">
                <a:solidFill>
                  <a:srgbClr val="FF8AAF"/>
                </a:solidFill>
                <a:latin typeface="Petrona Bold" pitchFamily="34" charset="0"/>
                <a:ea typeface="Petrona Bold" pitchFamily="34" charset="-122"/>
                <a:cs typeface="Petrona Bold" pitchFamily="34" charset="-120"/>
              </a:rPr>
              <a:t>Technical Architecture: Backend (FastAPI)</a:t>
            </a:r>
            <a:endParaRPr lang="en-US" sz="4200" dirty="0"/>
          </a:p>
        </p:txBody>
      </p:sp>
      <p:sp>
        <p:nvSpPr>
          <p:cNvPr id="4" name="Text 1"/>
          <p:cNvSpPr/>
          <p:nvPr/>
        </p:nvSpPr>
        <p:spPr>
          <a:xfrm>
            <a:off x="714494" y="2370058"/>
            <a:ext cx="7715012" cy="1960245"/>
          </a:xfrm>
          <a:prstGeom prst="rect">
            <a:avLst/>
          </a:prstGeom>
          <a:noFill/>
          <a:ln/>
        </p:spPr>
        <p:txBody>
          <a:bodyPr wrap="square" lIns="0" tIns="0" rIns="0" bIns="0" rtlCol="0" anchor="t"/>
          <a:lstStyle/>
          <a:p>
            <a:pPr algn="l" indent="0" marL="0">
              <a:lnSpc>
                <a:spcPts val="2550"/>
              </a:lnSpc>
              <a:buNone/>
            </a:pPr>
            <a:r>
              <a:rPr lang="en-US" sz="1600" spc="-32" kern="0" dirty="0">
                <a:solidFill>
                  <a:srgbClr val="E0D6DE"/>
                </a:solidFill>
                <a:latin typeface="Inter" pitchFamily="34" charset="0"/>
                <a:ea typeface="Inter" pitchFamily="34" charset="-122"/>
                <a:cs typeface="Inter" pitchFamily="34" charset="-120"/>
              </a:rPr>
              <a:t> The backend of LinkedIn Engage is built using FastAPI, a modern, high-performance web framework. API endpoints, such as /generate_comment, facilitate comment generation. Google's Gemini 1.5 Flash model is integrated for AI functionality, with custom prompt engineering tailored for different industries. Security measures include CORS middleware, environment variable management, and comprehensive error handling and logging.</a:t>
            </a:r>
            <a:endParaRPr lang="en-US" sz="1600" dirty="0"/>
          </a:p>
        </p:txBody>
      </p:sp>
      <p:sp>
        <p:nvSpPr>
          <p:cNvPr id="5" name="Shape 2"/>
          <p:cNvSpPr/>
          <p:nvPr/>
        </p:nvSpPr>
        <p:spPr>
          <a:xfrm>
            <a:off x="714494" y="4559856"/>
            <a:ext cx="3755469" cy="1534001"/>
          </a:xfrm>
          <a:prstGeom prst="roundRect">
            <a:avLst>
              <a:gd name="adj" fmla="val 5589"/>
            </a:avLst>
          </a:prstGeom>
          <a:solidFill>
            <a:srgbClr val="2F1D63"/>
          </a:solidFill>
          <a:ln w="7620">
            <a:solidFill>
              <a:srgbClr val="48367C"/>
            </a:solidFill>
            <a:prstDash val="solid"/>
          </a:ln>
        </p:spPr>
      </p:sp>
      <p:sp>
        <p:nvSpPr>
          <p:cNvPr id="6" name="Text 3"/>
          <p:cNvSpPr/>
          <p:nvPr/>
        </p:nvSpPr>
        <p:spPr>
          <a:xfrm>
            <a:off x="926187" y="4771549"/>
            <a:ext cx="2679383" cy="334804"/>
          </a:xfrm>
          <a:prstGeom prst="rect">
            <a:avLst/>
          </a:prstGeom>
          <a:noFill/>
          <a:ln/>
        </p:spPr>
        <p:txBody>
          <a:bodyPr wrap="none" lIns="0" tIns="0" rIns="0" bIns="0" rtlCol="0" anchor="t"/>
          <a:lstStyle/>
          <a:p>
            <a:pPr algn="l"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API Endpoints</a:t>
            </a:r>
            <a:endParaRPr lang="en-US" sz="2100" dirty="0"/>
          </a:p>
        </p:txBody>
      </p:sp>
      <p:sp>
        <p:nvSpPr>
          <p:cNvPr id="7" name="Text 4"/>
          <p:cNvSpPr/>
          <p:nvPr/>
        </p:nvSpPr>
        <p:spPr>
          <a:xfrm>
            <a:off x="926187" y="5228749"/>
            <a:ext cx="3332083" cy="653415"/>
          </a:xfrm>
          <a:prstGeom prst="rect">
            <a:avLst/>
          </a:prstGeom>
          <a:noFill/>
          <a:ln/>
        </p:spPr>
        <p:txBody>
          <a:bodyPr wrap="square" lIns="0" tIns="0" rIns="0" bIns="0" rtlCol="0" anchor="t"/>
          <a:lstStyle/>
          <a:p>
            <a:pPr algn="l" indent="0" marL="0">
              <a:lnSpc>
                <a:spcPts val="2550"/>
              </a:lnSpc>
              <a:buNone/>
            </a:pPr>
            <a:r>
              <a:rPr lang="en-US" sz="1600" spc="-32" kern="0" dirty="0">
                <a:solidFill>
                  <a:srgbClr val="E0D6DE"/>
                </a:solidFill>
                <a:latin typeface="Inter" pitchFamily="34" charset="0"/>
                <a:ea typeface="Inter" pitchFamily="34" charset="-122"/>
                <a:cs typeface="Inter" pitchFamily="34" charset="-120"/>
              </a:rPr>
              <a:t>/generate_comment for comment generation</a:t>
            </a:r>
            <a:endParaRPr lang="en-US" sz="1600" dirty="0"/>
          </a:p>
        </p:txBody>
      </p:sp>
      <p:sp>
        <p:nvSpPr>
          <p:cNvPr id="8" name="Shape 5"/>
          <p:cNvSpPr/>
          <p:nvPr/>
        </p:nvSpPr>
        <p:spPr>
          <a:xfrm>
            <a:off x="4674037" y="4559856"/>
            <a:ext cx="3755469" cy="1534001"/>
          </a:xfrm>
          <a:prstGeom prst="roundRect">
            <a:avLst>
              <a:gd name="adj" fmla="val 5589"/>
            </a:avLst>
          </a:prstGeom>
          <a:solidFill>
            <a:srgbClr val="2F1D63"/>
          </a:solidFill>
          <a:ln w="7620">
            <a:solidFill>
              <a:srgbClr val="48367C"/>
            </a:solidFill>
            <a:prstDash val="solid"/>
          </a:ln>
        </p:spPr>
      </p:sp>
      <p:sp>
        <p:nvSpPr>
          <p:cNvPr id="9" name="Text 6"/>
          <p:cNvSpPr/>
          <p:nvPr/>
        </p:nvSpPr>
        <p:spPr>
          <a:xfrm>
            <a:off x="4885730" y="4771549"/>
            <a:ext cx="2679383" cy="334804"/>
          </a:xfrm>
          <a:prstGeom prst="rect">
            <a:avLst/>
          </a:prstGeom>
          <a:noFill/>
          <a:ln/>
        </p:spPr>
        <p:txBody>
          <a:bodyPr wrap="none" lIns="0" tIns="0" rIns="0" bIns="0" rtlCol="0" anchor="t"/>
          <a:lstStyle/>
          <a:p>
            <a:pPr algn="l"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AI Integration</a:t>
            </a:r>
            <a:endParaRPr lang="en-US" sz="2100" dirty="0"/>
          </a:p>
        </p:txBody>
      </p:sp>
      <p:sp>
        <p:nvSpPr>
          <p:cNvPr id="10" name="Text 7"/>
          <p:cNvSpPr/>
          <p:nvPr/>
        </p:nvSpPr>
        <p:spPr>
          <a:xfrm>
            <a:off x="4885730" y="5228749"/>
            <a:ext cx="3332083" cy="326708"/>
          </a:xfrm>
          <a:prstGeom prst="rect">
            <a:avLst/>
          </a:prstGeom>
          <a:noFill/>
          <a:ln/>
        </p:spPr>
        <p:txBody>
          <a:bodyPr wrap="none" lIns="0" tIns="0" rIns="0" bIns="0" rtlCol="0" anchor="t"/>
          <a:lstStyle/>
          <a:p>
            <a:pPr algn="l" indent="0" marL="0">
              <a:lnSpc>
                <a:spcPts val="2550"/>
              </a:lnSpc>
              <a:buNone/>
            </a:pPr>
            <a:r>
              <a:rPr lang="en-US" sz="1600" spc="-32" kern="0" dirty="0">
                <a:solidFill>
                  <a:srgbClr val="E0D6DE"/>
                </a:solidFill>
                <a:latin typeface="Inter" pitchFamily="34" charset="0"/>
                <a:ea typeface="Inter" pitchFamily="34" charset="-122"/>
                <a:cs typeface="Inter" pitchFamily="34" charset="-120"/>
              </a:rPr>
              <a:t>Gemini 1.5 Flash model</a:t>
            </a:r>
            <a:endParaRPr lang="en-US" sz="1600" dirty="0"/>
          </a:p>
        </p:txBody>
      </p:sp>
      <p:sp>
        <p:nvSpPr>
          <p:cNvPr id="11" name="Shape 8"/>
          <p:cNvSpPr/>
          <p:nvPr/>
        </p:nvSpPr>
        <p:spPr>
          <a:xfrm>
            <a:off x="714494" y="6297930"/>
            <a:ext cx="7715012" cy="1207294"/>
          </a:xfrm>
          <a:prstGeom prst="roundRect">
            <a:avLst>
              <a:gd name="adj" fmla="val 7102"/>
            </a:avLst>
          </a:prstGeom>
          <a:solidFill>
            <a:srgbClr val="2F1D63"/>
          </a:solidFill>
          <a:ln w="7620">
            <a:solidFill>
              <a:srgbClr val="48367C"/>
            </a:solidFill>
            <a:prstDash val="solid"/>
          </a:ln>
        </p:spPr>
      </p:sp>
      <p:sp>
        <p:nvSpPr>
          <p:cNvPr id="12" name="Text 9"/>
          <p:cNvSpPr/>
          <p:nvPr/>
        </p:nvSpPr>
        <p:spPr>
          <a:xfrm>
            <a:off x="926187" y="6509623"/>
            <a:ext cx="2679383" cy="334804"/>
          </a:xfrm>
          <a:prstGeom prst="rect">
            <a:avLst/>
          </a:prstGeom>
          <a:noFill/>
          <a:ln/>
        </p:spPr>
        <p:txBody>
          <a:bodyPr wrap="none" lIns="0" tIns="0" rIns="0" bIns="0" rtlCol="0" anchor="t"/>
          <a:lstStyle/>
          <a:p>
            <a:pPr algn="l" indent="0" marL="0">
              <a:lnSpc>
                <a:spcPts val="2600"/>
              </a:lnSpc>
              <a:buNone/>
            </a:pPr>
            <a:r>
              <a:rPr lang="en-US" sz="2100" b="1" spc="-42" kern="0" dirty="0">
                <a:solidFill>
                  <a:srgbClr val="E0D6DE"/>
                </a:solidFill>
                <a:latin typeface="Petrona Bold" pitchFamily="34" charset="0"/>
                <a:ea typeface="Petrona Bold" pitchFamily="34" charset="-122"/>
                <a:cs typeface="Petrona Bold" pitchFamily="34" charset="-120"/>
              </a:rPr>
              <a:t>Security</a:t>
            </a:r>
            <a:endParaRPr lang="en-US" sz="2100" dirty="0"/>
          </a:p>
        </p:txBody>
      </p:sp>
      <p:sp>
        <p:nvSpPr>
          <p:cNvPr id="13" name="Text 10"/>
          <p:cNvSpPr/>
          <p:nvPr/>
        </p:nvSpPr>
        <p:spPr>
          <a:xfrm>
            <a:off x="926187" y="6966823"/>
            <a:ext cx="7291626" cy="326708"/>
          </a:xfrm>
          <a:prstGeom prst="rect">
            <a:avLst/>
          </a:prstGeom>
          <a:noFill/>
          <a:ln/>
        </p:spPr>
        <p:txBody>
          <a:bodyPr wrap="none" lIns="0" tIns="0" rIns="0" bIns="0" rtlCol="0" anchor="t"/>
          <a:lstStyle/>
          <a:p>
            <a:pPr algn="l" indent="0" marL="0">
              <a:lnSpc>
                <a:spcPts val="2550"/>
              </a:lnSpc>
              <a:buNone/>
            </a:pPr>
            <a:r>
              <a:rPr lang="en-US" sz="1600" spc="-32" kern="0" dirty="0">
                <a:solidFill>
                  <a:srgbClr val="E0D6DE"/>
                </a:solidFill>
                <a:latin typeface="Inter" pitchFamily="34" charset="0"/>
                <a:ea typeface="Inter" pitchFamily="34" charset="-122"/>
                <a:cs typeface="Inter" pitchFamily="34" charset="-120"/>
              </a:rPr>
              <a:t>CORS, env vars, error handling</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7234" y="1078468"/>
            <a:ext cx="12863751" cy="681752"/>
          </a:xfrm>
          <a:prstGeom prst="rect">
            <a:avLst/>
          </a:prstGeom>
          <a:noFill/>
          <a:ln/>
        </p:spPr>
        <p:txBody>
          <a:bodyPr wrap="none" lIns="0" tIns="0" rIns="0" bIns="0" rtlCol="0" anchor="t"/>
          <a:lstStyle/>
          <a:p>
            <a:pPr algn="l" indent="0" marL="0">
              <a:lnSpc>
                <a:spcPts val="5350"/>
              </a:lnSpc>
              <a:buNone/>
            </a:pPr>
            <a:r>
              <a:rPr lang="en-US" sz="4250" b="1" spc="-86" kern="0" dirty="0">
                <a:solidFill>
                  <a:srgbClr val="FF8AAF"/>
                </a:solidFill>
                <a:latin typeface="Petrona Bold" pitchFamily="34" charset="0"/>
                <a:ea typeface="Petrona Bold" pitchFamily="34" charset="-122"/>
                <a:cs typeface="Petrona Bold" pitchFamily="34" charset="-120"/>
              </a:rPr>
              <a:t>Technical Architecture: Frontend (Chrome Extension)</a:t>
            </a:r>
            <a:endParaRPr lang="en-US" sz="4250" dirty="0"/>
          </a:p>
        </p:txBody>
      </p:sp>
      <p:sp>
        <p:nvSpPr>
          <p:cNvPr id="3" name="Text 1"/>
          <p:cNvSpPr/>
          <p:nvPr/>
        </p:nvSpPr>
        <p:spPr>
          <a:xfrm>
            <a:off x="727234" y="2175748"/>
            <a:ext cx="13175933" cy="997268"/>
          </a:xfrm>
          <a:prstGeom prst="rect">
            <a:avLst/>
          </a:prstGeom>
          <a:noFill/>
          <a:ln/>
        </p:spPr>
        <p:txBody>
          <a:bodyPr wrap="squar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The frontend is a Chrome extension featuring content scripts for post text extraction, comment button detection, and automatic comment insertion. It requests permissions for </a:t>
            </a:r>
            <a:pPr algn="l" indent="0" marL="0">
              <a:lnSpc>
                <a:spcPts val="2600"/>
              </a:lnSpc>
              <a:buNone/>
            </a:pPr>
            <a:r>
              <a:rPr lang="en-US" sz="1600" b="1" spc="-33" kern="0" dirty="0">
                <a:solidFill>
                  <a:srgbClr val="E0D6DE"/>
                </a:solidFill>
                <a:latin typeface="Inter" pitchFamily="34" charset="0"/>
                <a:ea typeface="Inter" pitchFamily="34" charset="-122"/>
                <a:cs typeface="Inter" pitchFamily="34" charset="-120"/>
              </a:rPr>
              <a:t>scripting</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and </a:t>
            </a:r>
            <a:pPr algn="l" indent="0" marL="0">
              <a:lnSpc>
                <a:spcPts val="2600"/>
              </a:lnSpc>
              <a:buNone/>
            </a:pPr>
            <a:r>
              <a:rPr lang="en-US" sz="1600" b="1" spc="-33" kern="0" dirty="0">
                <a:solidFill>
                  <a:srgbClr val="E0D6DE"/>
                </a:solidFill>
                <a:latin typeface="Inter" pitchFamily="34" charset="0"/>
                <a:ea typeface="Inter" pitchFamily="34" charset="-122"/>
                <a:cs typeface="Inter" pitchFamily="34" charset="-120"/>
              </a:rPr>
              <a:t>activeTab</a:t>
            </a:r>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 State management tracks comment insertion and monitors API call status. This ensures a responsive and efficient user experience, with reliable interactions between the extension and the LinkedIn platform.</a:t>
            </a:r>
            <a:endParaRPr lang="en-US" sz="1600" dirty="0"/>
          </a:p>
        </p:txBody>
      </p:sp>
      <p:pic>
        <p:nvPicPr>
          <p:cNvPr id="4" name="Image 0" descr="preencoded.png">    </p:cNvPr>
          <p:cNvPicPr>
            <a:picLocks noChangeAspect="1"/>
          </p:cNvPicPr>
          <p:nvPr/>
        </p:nvPicPr>
        <p:blipFill>
          <a:blip r:embed="rId1"/>
          <a:stretch>
            <a:fillRect/>
          </a:stretch>
        </p:blipFill>
        <p:spPr>
          <a:xfrm>
            <a:off x="2934176" y="3406735"/>
            <a:ext cx="2173962" cy="1213485"/>
          </a:xfrm>
          <a:prstGeom prst="rect">
            <a:avLst/>
          </a:prstGeom>
        </p:spPr>
      </p:pic>
      <p:sp>
        <p:nvSpPr>
          <p:cNvPr id="5" name="Text 2"/>
          <p:cNvSpPr/>
          <p:nvPr/>
        </p:nvSpPr>
        <p:spPr>
          <a:xfrm>
            <a:off x="3875008" y="3981688"/>
            <a:ext cx="292179" cy="365165"/>
          </a:xfrm>
          <a:prstGeom prst="rect">
            <a:avLst/>
          </a:prstGeom>
          <a:noFill/>
          <a:ln/>
        </p:spPr>
        <p:txBody>
          <a:bodyPr wrap="none" lIns="0" tIns="0" rIns="0" bIns="0" rtlCol="0" anchor="t"/>
          <a:lstStyle/>
          <a:p>
            <a:pPr algn="ctr" indent="0" marL="0">
              <a:lnSpc>
                <a:spcPts val="3650"/>
              </a:lnSpc>
              <a:buNone/>
            </a:pPr>
            <a:r>
              <a:rPr lang="en-US" sz="2300" b="1" spc="-41" kern="0" dirty="0">
                <a:solidFill>
                  <a:srgbClr val="E0D6DE"/>
                </a:solidFill>
                <a:latin typeface="Petrona Bold" pitchFamily="34" charset="0"/>
                <a:ea typeface="Petrona Bold" pitchFamily="34" charset="-122"/>
                <a:cs typeface="Petrona Bold" pitchFamily="34" charset="-120"/>
              </a:rPr>
              <a:t>1</a:t>
            </a:r>
            <a:endParaRPr lang="en-US" sz="2300" dirty="0"/>
          </a:p>
        </p:txBody>
      </p:sp>
      <p:sp>
        <p:nvSpPr>
          <p:cNvPr id="6" name="Text 3"/>
          <p:cNvSpPr/>
          <p:nvPr/>
        </p:nvSpPr>
        <p:spPr>
          <a:xfrm>
            <a:off x="5315903" y="3614499"/>
            <a:ext cx="2233374" cy="340876"/>
          </a:xfrm>
          <a:prstGeom prst="rect">
            <a:avLst/>
          </a:prstGeom>
          <a:noFill/>
          <a:ln/>
        </p:spPr>
        <p:txBody>
          <a:bodyPr wrap="none" lIns="0" tIns="0" rIns="0" bIns="0" rtlCol="0" anchor="t"/>
          <a:lstStyle/>
          <a:p>
            <a:pPr algn="l" indent="0" marL="0">
              <a:lnSpc>
                <a:spcPts val="2650"/>
              </a:lnSpc>
              <a:buNone/>
            </a:pPr>
            <a:r>
              <a:rPr lang="en-US" sz="2100" b="1" spc="-43" kern="0" dirty="0">
                <a:solidFill>
                  <a:srgbClr val="E0D6DE"/>
                </a:solidFill>
                <a:latin typeface="Petrona Bold" pitchFamily="34" charset="0"/>
                <a:ea typeface="Petrona Bold" pitchFamily="34" charset="-122"/>
                <a:cs typeface="Petrona Bold" pitchFamily="34" charset="-120"/>
              </a:rPr>
              <a:t>State Management</a:t>
            </a:r>
            <a:endParaRPr lang="en-US" sz="2100" dirty="0"/>
          </a:p>
        </p:txBody>
      </p:sp>
      <p:sp>
        <p:nvSpPr>
          <p:cNvPr id="7" name="Text 4"/>
          <p:cNvSpPr/>
          <p:nvPr/>
        </p:nvSpPr>
        <p:spPr>
          <a:xfrm>
            <a:off x="5315903" y="4080034"/>
            <a:ext cx="2233374" cy="332423"/>
          </a:xfrm>
          <a:prstGeom prst="rect">
            <a:avLst/>
          </a:prstGeom>
          <a:noFill/>
          <a:ln/>
        </p:spPr>
        <p:txBody>
          <a:bodyPr wrap="non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Status monitoring</a:t>
            </a:r>
            <a:endParaRPr lang="en-US" sz="1600" dirty="0"/>
          </a:p>
        </p:txBody>
      </p:sp>
      <p:sp>
        <p:nvSpPr>
          <p:cNvPr id="8" name="Shape 5"/>
          <p:cNvSpPr/>
          <p:nvPr/>
        </p:nvSpPr>
        <p:spPr>
          <a:xfrm>
            <a:off x="5160050" y="4636651"/>
            <a:ext cx="8691205" cy="11430"/>
          </a:xfrm>
          <a:prstGeom prst="roundRect">
            <a:avLst>
              <a:gd name="adj" fmla="val 763501"/>
            </a:avLst>
          </a:prstGeom>
          <a:solidFill>
            <a:srgbClr val="48367C"/>
          </a:solidFill>
          <a:ln/>
        </p:spPr>
      </p:sp>
      <p:pic>
        <p:nvPicPr>
          <p:cNvPr id="9" name="Image 1" descr="preencoded.png">    </p:cNvPr>
          <p:cNvPicPr>
            <a:picLocks noChangeAspect="1"/>
          </p:cNvPicPr>
          <p:nvPr/>
        </p:nvPicPr>
        <p:blipFill>
          <a:blip r:embed="rId2"/>
          <a:stretch>
            <a:fillRect/>
          </a:stretch>
        </p:blipFill>
        <p:spPr>
          <a:xfrm>
            <a:off x="1847136" y="4672132"/>
            <a:ext cx="4348043" cy="1213485"/>
          </a:xfrm>
          <a:prstGeom prst="rect">
            <a:avLst/>
          </a:prstGeom>
        </p:spPr>
      </p:pic>
      <p:sp>
        <p:nvSpPr>
          <p:cNvPr id="10" name="Text 6"/>
          <p:cNvSpPr/>
          <p:nvPr/>
        </p:nvSpPr>
        <p:spPr>
          <a:xfrm>
            <a:off x="3875008" y="5096232"/>
            <a:ext cx="292179" cy="365165"/>
          </a:xfrm>
          <a:prstGeom prst="rect">
            <a:avLst/>
          </a:prstGeom>
          <a:noFill/>
          <a:ln/>
        </p:spPr>
        <p:txBody>
          <a:bodyPr wrap="none" lIns="0" tIns="0" rIns="0" bIns="0" rtlCol="0" anchor="t"/>
          <a:lstStyle/>
          <a:p>
            <a:pPr algn="ctr" indent="0" marL="0">
              <a:lnSpc>
                <a:spcPts val="3650"/>
              </a:lnSpc>
              <a:buNone/>
            </a:pPr>
            <a:r>
              <a:rPr lang="en-US" sz="2300" b="1" spc="-41" kern="0" dirty="0">
                <a:solidFill>
                  <a:srgbClr val="E0D6DE"/>
                </a:solidFill>
                <a:latin typeface="Petrona Bold" pitchFamily="34" charset="0"/>
                <a:ea typeface="Petrona Bold" pitchFamily="34" charset="-122"/>
                <a:cs typeface="Petrona Bold" pitchFamily="34" charset="-120"/>
              </a:rPr>
              <a:t>2</a:t>
            </a:r>
            <a:endParaRPr lang="en-US" sz="2300" dirty="0"/>
          </a:p>
        </p:txBody>
      </p:sp>
      <p:sp>
        <p:nvSpPr>
          <p:cNvPr id="11" name="Text 7"/>
          <p:cNvSpPr/>
          <p:nvPr/>
        </p:nvSpPr>
        <p:spPr>
          <a:xfrm>
            <a:off x="6402943" y="4879896"/>
            <a:ext cx="1974532" cy="340876"/>
          </a:xfrm>
          <a:prstGeom prst="rect">
            <a:avLst/>
          </a:prstGeom>
          <a:noFill/>
          <a:ln/>
        </p:spPr>
        <p:txBody>
          <a:bodyPr wrap="none" lIns="0" tIns="0" rIns="0" bIns="0" rtlCol="0" anchor="t"/>
          <a:lstStyle/>
          <a:p>
            <a:pPr algn="l" indent="0" marL="0">
              <a:lnSpc>
                <a:spcPts val="2650"/>
              </a:lnSpc>
              <a:buNone/>
            </a:pPr>
            <a:r>
              <a:rPr lang="en-US" sz="2100" b="1" spc="-43" kern="0" dirty="0">
                <a:solidFill>
                  <a:srgbClr val="E0D6DE"/>
                </a:solidFill>
                <a:latin typeface="Petrona Bold" pitchFamily="34" charset="0"/>
                <a:ea typeface="Petrona Bold" pitchFamily="34" charset="-122"/>
                <a:cs typeface="Petrona Bold" pitchFamily="34" charset="-120"/>
              </a:rPr>
              <a:t>Permissions</a:t>
            </a:r>
            <a:endParaRPr lang="en-US" sz="2100" dirty="0"/>
          </a:p>
        </p:txBody>
      </p:sp>
      <p:sp>
        <p:nvSpPr>
          <p:cNvPr id="12" name="Text 8"/>
          <p:cNvSpPr/>
          <p:nvPr/>
        </p:nvSpPr>
        <p:spPr>
          <a:xfrm>
            <a:off x="6402943" y="5345430"/>
            <a:ext cx="1974532" cy="332423"/>
          </a:xfrm>
          <a:prstGeom prst="rect">
            <a:avLst/>
          </a:prstGeom>
          <a:noFill/>
          <a:ln/>
        </p:spPr>
        <p:txBody>
          <a:bodyPr wrap="non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Scripting &amp; activeTab</a:t>
            </a:r>
            <a:endParaRPr lang="en-US" sz="1600" dirty="0"/>
          </a:p>
        </p:txBody>
      </p:sp>
      <p:sp>
        <p:nvSpPr>
          <p:cNvPr id="13" name="Shape 9"/>
          <p:cNvSpPr/>
          <p:nvPr/>
        </p:nvSpPr>
        <p:spPr>
          <a:xfrm>
            <a:off x="6247090" y="5902047"/>
            <a:ext cx="7604165" cy="11430"/>
          </a:xfrm>
          <a:prstGeom prst="roundRect">
            <a:avLst>
              <a:gd name="adj" fmla="val 763501"/>
            </a:avLst>
          </a:prstGeom>
          <a:solidFill>
            <a:srgbClr val="48367C"/>
          </a:solidFill>
          <a:ln/>
        </p:spPr>
      </p:sp>
      <p:pic>
        <p:nvPicPr>
          <p:cNvPr id="14" name="Image 2" descr="preencoded.png">    </p:cNvPr>
          <p:cNvPicPr>
            <a:picLocks noChangeAspect="1"/>
          </p:cNvPicPr>
          <p:nvPr/>
        </p:nvPicPr>
        <p:blipFill>
          <a:blip r:embed="rId3"/>
          <a:stretch>
            <a:fillRect/>
          </a:stretch>
        </p:blipFill>
        <p:spPr>
          <a:xfrm>
            <a:off x="760095" y="5937528"/>
            <a:ext cx="6522006" cy="1213485"/>
          </a:xfrm>
          <a:prstGeom prst="rect">
            <a:avLst/>
          </a:prstGeom>
        </p:spPr>
      </p:pic>
      <p:sp>
        <p:nvSpPr>
          <p:cNvPr id="15" name="Text 10"/>
          <p:cNvSpPr/>
          <p:nvPr/>
        </p:nvSpPr>
        <p:spPr>
          <a:xfrm>
            <a:off x="3875008" y="6361628"/>
            <a:ext cx="292179" cy="365165"/>
          </a:xfrm>
          <a:prstGeom prst="rect">
            <a:avLst/>
          </a:prstGeom>
          <a:noFill/>
          <a:ln/>
        </p:spPr>
        <p:txBody>
          <a:bodyPr wrap="none" lIns="0" tIns="0" rIns="0" bIns="0" rtlCol="0" anchor="t"/>
          <a:lstStyle/>
          <a:p>
            <a:pPr algn="ctr" indent="0" marL="0">
              <a:lnSpc>
                <a:spcPts val="3650"/>
              </a:lnSpc>
              <a:buNone/>
            </a:pPr>
            <a:r>
              <a:rPr lang="en-US" sz="2300" b="1" spc="-41" kern="0" dirty="0">
                <a:solidFill>
                  <a:srgbClr val="E0D6DE"/>
                </a:solidFill>
                <a:latin typeface="Petrona Bold" pitchFamily="34" charset="0"/>
                <a:ea typeface="Petrona Bold" pitchFamily="34" charset="-122"/>
                <a:cs typeface="Petrona Bold" pitchFamily="34" charset="-120"/>
              </a:rPr>
              <a:t>3</a:t>
            </a:r>
            <a:endParaRPr lang="en-US" sz="2300" dirty="0"/>
          </a:p>
        </p:txBody>
      </p:sp>
      <p:sp>
        <p:nvSpPr>
          <p:cNvPr id="16" name="Text 11"/>
          <p:cNvSpPr/>
          <p:nvPr/>
        </p:nvSpPr>
        <p:spPr>
          <a:xfrm>
            <a:off x="7489865" y="6145292"/>
            <a:ext cx="1998583" cy="340876"/>
          </a:xfrm>
          <a:prstGeom prst="rect">
            <a:avLst/>
          </a:prstGeom>
          <a:noFill/>
          <a:ln/>
        </p:spPr>
        <p:txBody>
          <a:bodyPr wrap="none" lIns="0" tIns="0" rIns="0" bIns="0" rtlCol="0" anchor="t"/>
          <a:lstStyle/>
          <a:p>
            <a:pPr algn="l" indent="0" marL="0">
              <a:lnSpc>
                <a:spcPts val="2650"/>
              </a:lnSpc>
              <a:buNone/>
            </a:pPr>
            <a:r>
              <a:rPr lang="en-US" sz="2100" b="1" spc="-43" kern="0" dirty="0">
                <a:solidFill>
                  <a:srgbClr val="E0D6DE"/>
                </a:solidFill>
                <a:latin typeface="Petrona Bold" pitchFamily="34" charset="0"/>
                <a:ea typeface="Petrona Bold" pitchFamily="34" charset="-122"/>
                <a:cs typeface="Petrona Bold" pitchFamily="34" charset="-120"/>
              </a:rPr>
              <a:t>Content Scripts</a:t>
            </a:r>
            <a:endParaRPr lang="en-US" sz="2100" dirty="0"/>
          </a:p>
        </p:txBody>
      </p:sp>
      <p:sp>
        <p:nvSpPr>
          <p:cNvPr id="17" name="Text 12"/>
          <p:cNvSpPr/>
          <p:nvPr/>
        </p:nvSpPr>
        <p:spPr>
          <a:xfrm>
            <a:off x="7489865" y="6610826"/>
            <a:ext cx="1998583" cy="332423"/>
          </a:xfrm>
          <a:prstGeom prst="rect">
            <a:avLst/>
          </a:prstGeom>
          <a:noFill/>
          <a:ln/>
        </p:spPr>
        <p:txBody>
          <a:bodyPr wrap="none" lIns="0" tIns="0" rIns="0" bIns="0" rtlCol="0" anchor="t"/>
          <a:lstStyle/>
          <a:p>
            <a:pPr algn="l" indent="0" marL="0">
              <a:lnSpc>
                <a:spcPts val="2600"/>
              </a:lnSpc>
              <a:buNone/>
            </a:pPr>
            <a:r>
              <a:rPr lang="en-US" sz="1600" spc="-33" kern="0" dirty="0">
                <a:solidFill>
                  <a:srgbClr val="E0D6DE"/>
                </a:solidFill>
                <a:latin typeface="Inter" pitchFamily="34" charset="0"/>
                <a:ea typeface="Inter" pitchFamily="34" charset="-122"/>
                <a:cs typeface="Inter" pitchFamily="34" charset="-120"/>
              </a:rPr>
              <a:t>Extraction &amp; insertion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135" y="594955"/>
            <a:ext cx="7664529" cy="1387078"/>
          </a:xfrm>
          <a:prstGeom prst="rect">
            <a:avLst/>
          </a:prstGeom>
          <a:noFill/>
          <a:ln/>
        </p:spPr>
        <p:txBody>
          <a:bodyPr wrap="square" lIns="0" tIns="0" rIns="0" bIns="0" rtlCol="0" anchor="t"/>
          <a:lstStyle/>
          <a:p>
            <a:pPr algn="l" indent="0" marL="0">
              <a:lnSpc>
                <a:spcPts val="5450"/>
              </a:lnSpc>
              <a:buNone/>
            </a:pPr>
            <a:r>
              <a:rPr lang="en-US" sz="4350" b="1" spc="-87" kern="0" dirty="0">
                <a:solidFill>
                  <a:srgbClr val="FF8AAF"/>
                </a:solidFill>
                <a:latin typeface="Petrona Bold" pitchFamily="34" charset="0"/>
                <a:ea typeface="Petrona Bold" pitchFamily="34" charset="-122"/>
                <a:cs typeface="Petrona Bold" pitchFamily="34" charset="-120"/>
              </a:rPr>
              <a:t>Simple Steps to Use LinkedIn Engage</a:t>
            </a:r>
            <a:endParaRPr lang="en-US" sz="4350" dirty="0"/>
          </a:p>
        </p:txBody>
      </p:sp>
      <p:sp>
        <p:nvSpPr>
          <p:cNvPr id="4" name="Text 1"/>
          <p:cNvSpPr/>
          <p:nvPr/>
        </p:nvSpPr>
        <p:spPr>
          <a:xfrm>
            <a:off x="6226135" y="2298978"/>
            <a:ext cx="7664529" cy="2028825"/>
          </a:xfrm>
          <a:prstGeom prst="rect">
            <a:avLst/>
          </a:prstGeom>
          <a:noFill/>
          <a:ln/>
        </p:spPr>
        <p:txBody>
          <a:bodyPr wrap="square" lIns="0" tIns="0" rIns="0" bIns="0" rtlCol="0" anchor="t"/>
          <a:lstStyle/>
          <a:p>
            <a:pPr algn="l" indent="0" marL="0">
              <a:lnSpc>
                <a:spcPts val="2650"/>
              </a:lnSpc>
              <a:buNone/>
            </a:pPr>
            <a:r>
              <a:rPr lang="en-US" sz="1650" spc="-33" kern="0" dirty="0">
                <a:solidFill>
                  <a:srgbClr val="E0D6DE"/>
                </a:solidFill>
                <a:latin typeface="Inter" pitchFamily="34" charset="0"/>
                <a:ea typeface="Inter" pitchFamily="34" charset="-122"/>
                <a:cs typeface="Inter" pitchFamily="34" charset="-120"/>
              </a:rPr>
              <a:t> Using LinkedIn Engage is straightforward. First, log in to your LinkedIn account and browse your feed. When you find a post you want to comment on, click the "Comment" button. The extension will automatically extract the post content, generate a context-aware comment, and insert it into the editor. Finally, review the generated comment, edit if necessary, and click "Post" to share your thoughtful response.</a:t>
            </a:r>
            <a:endParaRPr lang="en-US" sz="1650" dirty="0"/>
          </a:p>
        </p:txBody>
      </p:sp>
      <p:sp>
        <p:nvSpPr>
          <p:cNvPr id="5" name="Shape 2"/>
          <p:cNvSpPr/>
          <p:nvPr/>
        </p:nvSpPr>
        <p:spPr>
          <a:xfrm>
            <a:off x="6226135" y="4565571"/>
            <a:ext cx="158472" cy="811649"/>
          </a:xfrm>
          <a:prstGeom prst="roundRect">
            <a:avLst>
              <a:gd name="adj" fmla="val 56019"/>
            </a:avLst>
          </a:prstGeom>
          <a:solidFill>
            <a:srgbClr val="2F1D63"/>
          </a:solidFill>
          <a:ln w="7620">
            <a:solidFill>
              <a:srgbClr val="48367C"/>
            </a:solidFill>
            <a:prstDash val="solid"/>
          </a:ln>
        </p:spPr>
      </p:sp>
      <p:sp>
        <p:nvSpPr>
          <p:cNvPr id="6" name="Text 3"/>
          <p:cNvSpPr/>
          <p:nvPr/>
        </p:nvSpPr>
        <p:spPr>
          <a:xfrm>
            <a:off x="6701552" y="4565571"/>
            <a:ext cx="2774156" cy="346710"/>
          </a:xfrm>
          <a:prstGeom prst="rect">
            <a:avLst/>
          </a:prstGeom>
          <a:noFill/>
          <a:ln/>
        </p:spPr>
        <p:txBody>
          <a:bodyPr wrap="none" lIns="0" tIns="0" rIns="0" bIns="0" rtlCol="0" anchor="t"/>
          <a:lstStyle/>
          <a:p>
            <a:pPr algn="l" indent="0" marL="0">
              <a:lnSpc>
                <a:spcPts val="2700"/>
              </a:lnSpc>
              <a:buNone/>
            </a:pPr>
            <a:r>
              <a:rPr lang="en-US" sz="2150" b="1" spc="-44" kern="0" dirty="0">
                <a:solidFill>
                  <a:srgbClr val="E0D6DE"/>
                </a:solidFill>
                <a:latin typeface="Petrona Bold" pitchFamily="34" charset="0"/>
                <a:ea typeface="Petrona Bold" pitchFamily="34" charset="-122"/>
                <a:cs typeface="Petrona Bold" pitchFamily="34" charset="-120"/>
              </a:rPr>
              <a:t>Navigate to LinkedIn</a:t>
            </a:r>
            <a:endParaRPr lang="en-US" sz="2150" dirty="0"/>
          </a:p>
        </p:txBody>
      </p:sp>
      <p:sp>
        <p:nvSpPr>
          <p:cNvPr id="7" name="Text 4"/>
          <p:cNvSpPr/>
          <p:nvPr/>
        </p:nvSpPr>
        <p:spPr>
          <a:xfrm>
            <a:off x="6701552" y="5039082"/>
            <a:ext cx="7189113" cy="338138"/>
          </a:xfrm>
          <a:prstGeom prst="rect">
            <a:avLst/>
          </a:prstGeom>
          <a:noFill/>
          <a:ln/>
        </p:spPr>
        <p:txBody>
          <a:bodyPr wrap="none" lIns="0" tIns="0" rIns="0" bIns="0" rtlCol="0" anchor="t"/>
          <a:lstStyle/>
          <a:p>
            <a:pPr algn="l" indent="0" marL="0">
              <a:lnSpc>
                <a:spcPts val="2650"/>
              </a:lnSpc>
              <a:buNone/>
            </a:pPr>
            <a:r>
              <a:rPr lang="en-US" sz="1650" spc="-33" kern="0" dirty="0">
                <a:solidFill>
                  <a:srgbClr val="E0D6DE"/>
                </a:solidFill>
                <a:latin typeface="Inter" pitchFamily="34" charset="0"/>
                <a:ea typeface="Inter" pitchFamily="34" charset="-122"/>
                <a:cs typeface="Inter" pitchFamily="34" charset="-120"/>
              </a:rPr>
              <a:t>Log in and browse your feed.</a:t>
            </a:r>
            <a:endParaRPr lang="en-US" sz="1650" dirty="0"/>
          </a:p>
        </p:txBody>
      </p:sp>
      <p:sp>
        <p:nvSpPr>
          <p:cNvPr id="8" name="Shape 5"/>
          <p:cNvSpPr/>
          <p:nvPr/>
        </p:nvSpPr>
        <p:spPr>
          <a:xfrm>
            <a:off x="6543080" y="5588556"/>
            <a:ext cx="158472" cy="811649"/>
          </a:xfrm>
          <a:prstGeom prst="roundRect">
            <a:avLst>
              <a:gd name="adj" fmla="val 56019"/>
            </a:avLst>
          </a:prstGeom>
          <a:solidFill>
            <a:srgbClr val="2F1D63"/>
          </a:solidFill>
          <a:ln w="7620">
            <a:solidFill>
              <a:srgbClr val="48367C"/>
            </a:solidFill>
            <a:prstDash val="solid"/>
          </a:ln>
        </p:spPr>
      </p:sp>
      <p:sp>
        <p:nvSpPr>
          <p:cNvPr id="9" name="Text 6"/>
          <p:cNvSpPr/>
          <p:nvPr/>
        </p:nvSpPr>
        <p:spPr>
          <a:xfrm>
            <a:off x="7018496" y="5588556"/>
            <a:ext cx="2774156" cy="346710"/>
          </a:xfrm>
          <a:prstGeom prst="rect">
            <a:avLst/>
          </a:prstGeom>
          <a:noFill/>
          <a:ln/>
        </p:spPr>
        <p:txBody>
          <a:bodyPr wrap="none" lIns="0" tIns="0" rIns="0" bIns="0" rtlCol="0" anchor="t"/>
          <a:lstStyle/>
          <a:p>
            <a:pPr algn="l" indent="0" marL="0">
              <a:lnSpc>
                <a:spcPts val="2700"/>
              </a:lnSpc>
              <a:buNone/>
            </a:pPr>
            <a:r>
              <a:rPr lang="en-US" sz="2150" b="1" spc="-44" kern="0" dirty="0">
                <a:solidFill>
                  <a:srgbClr val="E0D6DE"/>
                </a:solidFill>
                <a:latin typeface="Petrona Bold" pitchFamily="34" charset="0"/>
                <a:ea typeface="Petrona Bold" pitchFamily="34" charset="-122"/>
                <a:cs typeface="Petrona Bold" pitchFamily="34" charset="-120"/>
              </a:rPr>
              <a:t>Generate Comments</a:t>
            </a:r>
            <a:endParaRPr lang="en-US" sz="2150" dirty="0"/>
          </a:p>
        </p:txBody>
      </p:sp>
      <p:sp>
        <p:nvSpPr>
          <p:cNvPr id="10" name="Text 7"/>
          <p:cNvSpPr/>
          <p:nvPr/>
        </p:nvSpPr>
        <p:spPr>
          <a:xfrm>
            <a:off x="7018496" y="6062067"/>
            <a:ext cx="6872168" cy="338138"/>
          </a:xfrm>
          <a:prstGeom prst="rect">
            <a:avLst/>
          </a:prstGeom>
          <a:noFill/>
          <a:ln/>
        </p:spPr>
        <p:txBody>
          <a:bodyPr wrap="none" lIns="0" tIns="0" rIns="0" bIns="0" rtlCol="0" anchor="t"/>
          <a:lstStyle/>
          <a:p>
            <a:pPr algn="l" indent="0" marL="0">
              <a:lnSpc>
                <a:spcPts val="2650"/>
              </a:lnSpc>
              <a:buNone/>
            </a:pPr>
            <a:r>
              <a:rPr lang="en-US" sz="1650" spc="-33" kern="0" dirty="0">
                <a:solidFill>
                  <a:srgbClr val="E0D6DE"/>
                </a:solidFill>
                <a:latin typeface="Inter" pitchFamily="34" charset="0"/>
                <a:ea typeface="Inter" pitchFamily="34" charset="-122"/>
                <a:cs typeface="Inter" pitchFamily="34" charset="-120"/>
              </a:rPr>
              <a:t>Click "Comment" to generate</a:t>
            </a:r>
            <a:endParaRPr lang="en-US" sz="1650" dirty="0"/>
          </a:p>
        </p:txBody>
      </p:sp>
      <p:sp>
        <p:nvSpPr>
          <p:cNvPr id="11" name="Shape 8"/>
          <p:cNvSpPr/>
          <p:nvPr/>
        </p:nvSpPr>
        <p:spPr>
          <a:xfrm>
            <a:off x="6860143" y="6611541"/>
            <a:ext cx="158472" cy="811649"/>
          </a:xfrm>
          <a:prstGeom prst="roundRect">
            <a:avLst>
              <a:gd name="adj" fmla="val 56019"/>
            </a:avLst>
          </a:prstGeom>
          <a:solidFill>
            <a:srgbClr val="2F1D63"/>
          </a:solidFill>
          <a:ln w="7620">
            <a:solidFill>
              <a:srgbClr val="48367C"/>
            </a:solidFill>
            <a:prstDash val="solid"/>
          </a:ln>
        </p:spPr>
      </p:sp>
      <p:sp>
        <p:nvSpPr>
          <p:cNvPr id="12" name="Text 9"/>
          <p:cNvSpPr/>
          <p:nvPr/>
        </p:nvSpPr>
        <p:spPr>
          <a:xfrm>
            <a:off x="7335560" y="6611541"/>
            <a:ext cx="2774156" cy="346710"/>
          </a:xfrm>
          <a:prstGeom prst="rect">
            <a:avLst/>
          </a:prstGeom>
          <a:noFill/>
          <a:ln/>
        </p:spPr>
        <p:txBody>
          <a:bodyPr wrap="none" lIns="0" tIns="0" rIns="0" bIns="0" rtlCol="0" anchor="t"/>
          <a:lstStyle/>
          <a:p>
            <a:pPr algn="l" indent="0" marL="0">
              <a:lnSpc>
                <a:spcPts val="2700"/>
              </a:lnSpc>
              <a:buNone/>
            </a:pPr>
            <a:r>
              <a:rPr lang="en-US" sz="2150" b="1" spc="-44" kern="0" dirty="0">
                <a:solidFill>
                  <a:srgbClr val="E0D6DE"/>
                </a:solidFill>
                <a:latin typeface="Petrona Bold" pitchFamily="34" charset="0"/>
                <a:ea typeface="Petrona Bold" pitchFamily="34" charset="-122"/>
                <a:cs typeface="Petrona Bold" pitchFamily="34" charset="-120"/>
              </a:rPr>
              <a:t>Review and Post</a:t>
            </a:r>
            <a:endParaRPr lang="en-US" sz="2150" dirty="0"/>
          </a:p>
        </p:txBody>
      </p:sp>
      <p:sp>
        <p:nvSpPr>
          <p:cNvPr id="13" name="Text 10"/>
          <p:cNvSpPr/>
          <p:nvPr/>
        </p:nvSpPr>
        <p:spPr>
          <a:xfrm>
            <a:off x="7335560" y="7085052"/>
            <a:ext cx="6555105" cy="338138"/>
          </a:xfrm>
          <a:prstGeom prst="rect">
            <a:avLst/>
          </a:prstGeom>
          <a:noFill/>
          <a:ln/>
        </p:spPr>
        <p:txBody>
          <a:bodyPr wrap="none" lIns="0" tIns="0" rIns="0" bIns="0" rtlCol="0" anchor="t"/>
          <a:lstStyle/>
          <a:p>
            <a:pPr algn="l" indent="0" marL="0">
              <a:lnSpc>
                <a:spcPts val="2650"/>
              </a:lnSpc>
              <a:buNone/>
            </a:pPr>
            <a:r>
              <a:rPr lang="en-US" sz="1650" spc="-33" kern="0" dirty="0">
                <a:solidFill>
                  <a:srgbClr val="E0D6DE"/>
                </a:solidFill>
                <a:latin typeface="Inter" pitchFamily="34" charset="0"/>
                <a:ea typeface="Inter" pitchFamily="34" charset="-122"/>
                <a:cs typeface="Inter" pitchFamily="34" charset="-120"/>
              </a:rPr>
              <a:t>Edit if needed and share.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2025-04-11T20:51:24Z</dcterms:created>
  <dcterms:modified xsi:type="dcterms:W3CDTF">2025-04-11T20:51:24Z</dcterms:modified>
</cp:coreProperties>
</file>